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828800"/>
            <a:ext cx="12191695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4864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맑은 고딕"/>
                <a:ea typeface="맑은 고딕"/>
              </a:rPr>
              <a:t>강의 시리즈 · 사무직 실무 과정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>
                <a:solidFill>
                  <a:srgbClr val="1F4E79"/>
                </a:solidFill>
                <a:latin typeface="맑은 고딕"/>
                <a:ea typeface="맑은 고딕"/>
              </a:rPr>
              <a:t>사무직을 위한 Claude 커넥터 실무 입문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108960"/>
            <a:ext cx="10972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>
                <a:solidFill>
                  <a:srgbClr val="445566"/>
                </a:solidFill>
                <a:latin typeface="맑은 고딕"/>
                <a:ea typeface="맑은 고딕"/>
              </a:rPr>
              <a:t>Claude 소개부터 Cowork·커넥터 실습, 그리고 내 손으로 만든 첫 산출물까지 — 3시간 워크숍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1148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2E86C1"/>
                </a:solidFill>
                <a:latin typeface="맑은 고딕"/>
                <a:ea typeface="맑은 고딕"/>
              </a:rPr>
              <a:t>6주 · 90분 × 6회차 · 데모와 페어 실습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350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맑은 고딕"/>
                <a:ea typeface="맑은 고딕"/>
              </a:rPr>
              <a:t>Document 3 / 4 · 발표용 슬라이드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강의 개요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오늘의 약속 — 매주 5시간 돌려받기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502920" cy="50292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9659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Claude가 무엇이고 다른 AI와 어떻게 다른지 한 문장으로 설명한다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743200"/>
            <a:ext cx="502920" cy="50292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7432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8892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Cowork 모드와 커넥터의 차이를 이해하고 본인 계정에 커넥터 3개 이상을 연결한다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566160"/>
            <a:ext cx="502920" cy="50292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56616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611879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Claude + 커넥터를 묶어 본인 산출물(미니 강의 교안) 1개를 만들어 Drive 저장 + 메일 공유까지 끝낸다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389120"/>
            <a:ext cx="502920" cy="50292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3891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43484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사무직 업무에 적용할 후보 시나리오 3개와 30/60/90일 적용 플랜을 갖고 강의실을 나간다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2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준비물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수강 전 준비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2057400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Claude 데스크톱 앱(Cowork 모드 가능) 설치 또는 웹 claude.ai 접속 가능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97479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5603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회사 계정으로 Gmail · Google Calendar · Google Drive 사용 중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337560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200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본인 노트북·인터넷, 사내 보안정책·계정 권한 사전 확인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977640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84048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Notion · Slack · Asana 중 하나 이상 평소 사용 (없어도 OK, 시연으로 대체)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3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6회차 지도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강의 시리즈 한눈에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7200" y="1920240"/>
            <a:ext cx="3703320" cy="411480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920240"/>
            <a:ext cx="3703320" cy="7772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920240"/>
            <a:ext cx="37033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1교시 · 60분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3154679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F4E79"/>
                </a:solidFill>
                <a:latin typeface="맑은 고딕"/>
                <a:ea typeface="맑은 고딕"/>
              </a:rPr>
              <a:t>Claude는 무엇이고, 왜 지금 사무직에 필요한가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572000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45566"/>
                </a:solidFill>
                <a:latin typeface="맑은 고딕"/>
                <a:ea typeface="맑은 고딕"/>
              </a:rPr>
              <a:t>주요 산출물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983480"/>
            <a:ext cx="31546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맑은 고딕"/>
                <a:ea typeface="맑은 고딕"/>
              </a:rPr>
              <a:t>Claude 5종 작업 체험 + AI 적용 후보 3개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920240"/>
            <a:ext cx="3703320" cy="411480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1920240"/>
            <a:ext cx="3703320" cy="7772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920240"/>
            <a:ext cx="37033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2교시 · 60분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834640"/>
            <a:ext cx="3154679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F4E79"/>
                </a:solidFill>
                <a:latin typeface="맑은 고딕"/>
                <a:ea typeface="맑은 고딕"/>
              </a:rPr>
              <a:t>Cowork 모드와 커넥터 — 데스크톱과 모바일에서 5분 자동화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4572000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45566"/>
                </a:solidFill>
                <a:latin typeface="맑은 고딕"/>
                <a:ea typeface="맑은 고딕"/>
              </a:rPr>
              <a:t>주요 산출물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4983480"/>
            <a:ext cx="31546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맑은 고딕"/>
                <a:ea typeface="맑은 고딕"/>
              </a:rPr>
              <a:t>Gmail · Calendar · Drive 연결 + 데스크톱·모바일 실습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21040" y="1920240"/>
            <a:ext cx="3703320" cy="411480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40" y="1920240"/>
            <a:ext cx="3703320" cy="7772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1920240"/>
            <a:ext cx="37033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3교시 · 60분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2834640"/>
            <a:ext cx="3154679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F4E79"/>
                </a:solidFill>
                <a:latin typeface="맑은 고딕"/>
                <a:ea typeface="맑은 고딕"/>
              </a:rPr>
              <a:t>심화 실습 — 나만의 미니 강의 교안 만들기 (Cowork + Drive + Gmail 풀 사이클)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5360" y="4572000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45566"/>
                </a:solidFill>
                <a:latin typeface="맑은 고딕"/>
                <a:ea typeface="맑은 고딕"/>
              </a:rPr>
              <a:t>주요 산출물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4983480"/>
            <a:ext cx="31546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1A1A1A"/>
                </a:solidFill>
                <a:latin typeface="맑은 고딕"/>
                <a:ea typeface="맑은 고딕"/>
              </a:rPr>
              <a:t>본인 미니 강의 교안 1장 + Drive 저장 + Gmail 공유 + 90일 플랜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4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94560"/>
            <a:ext cx="10972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0">
                <a:solidFill>
                  <a:srgbClr val="EAF1FA"/>
                </a:solidFill>
                <a:latin typeface="맑은 고딕"/>
                <a:ea typeface="맑은 고딕"/>
              </a:rPr>
              <a:t>1교시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089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</a:rPr>
              <a:t>Claude는 무엇이고, 왜 지금 사무직에 필요한가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EAF1FA"/>
                </a:solidFill>
                <a:latin typeface="맑은 고딕"/>
                <a:ea typeface="맑은 고딕"/>
              </a:rPr>
              <a:t>60분 (1교시) · 데모 5개 · 실습 1개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5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1교시 · 60분 (1교시)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Claude는 무엇이고, 왜 지금 사무직에 필요한가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학습 목표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54203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7744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Claude의 정체·강점·다른 AI와의 차이를 한 문장으로 설명한다.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27355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31089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사무직 5종 작업(회신·요약·번역·표 만들기·인사이트 추출)을 Claude 기본 채팅으로 직접 해본다.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400507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8404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본인 업무 중 AI 적용 후보 영역 3개를 식별한다.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6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1교시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진행 흐름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시간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단계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7744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7400" y="237744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오프닝 — 강사·강의·오늘의 약속 한 문장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88036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88036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10분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88036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AI 도구 풍경 — Claude / ChatGPT / Gemini / Perplexity 한눈 비교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38328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8328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10분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38328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Claude 깊이 알기 — 모델 패밀리(Opus·Sonnet·Haiku), 긴 컨텍스트, Constitutional AI, 한국어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88620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88620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15분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388620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데모: 사무직 5종 작업을 기본 채팅으로 — 회신·스레드 요약·영문 변환·톤 다듬기·인사이트 추출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8912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38912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57400" y="438912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실습: 본인 어제 메일/문서 1건을 가져와 5종 중 2가지 직접 시도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489204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89204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89204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마무리 — 본인 AI 적용 후보 3개 한 줄 + 2교시 미리보기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7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1교시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데모 시퀀스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9202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어조별 회신 초안 3종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8600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거절해야 하는데 관계도 지키고 싶다.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2608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92608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01752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긴 스레드 5초 요약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38328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20통 짜리 영문 스레드를 회의 전 5분 안에 파악해야 한다.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02336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402336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1148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외국 본사용 영문 회신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48056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본사에 한국 시장 상황을 한 단락으로 알려야 한다.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12064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512064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521208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문서 톤 일관화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57784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다섯 명이 나눠 쓴 보고서 톤이 들쭉날쭉.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621792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0080" y="621792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630936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엑셀 데이터 → 인사이트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667512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엑셀 표만 봐서는 뭐가 중요한지 모르겠다.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8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1교시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실습 &amp; 과제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오늘의 실습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49631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3172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본인 어제 받은 메일·문서 1건을 가져와 Claude 기본 채팅에서 2가지 작업 시도 (회신 초안 / 요약 / 번역 / 표 만들기 중 선택)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206240"/>
            <a:ext cx="10881360" cy="14630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38912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다음 회차 전까지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8006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2교시 시작 전, 본인 업무 중 ‘AI에게 시키고 싶은 일’ 후보 3개를 워크북에 적어두기 (5분 안에).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9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94560"/>
            <a:ext cx="10972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0">
                <a:solidFill>
                  <a:srgbClr val="EAF1FA"/>
                </a:solidFill>
                <a:latin typeface="맑은 고딕"/>
                <a:ea typeface="맑은 고딕"/>
              </a:rPr>
              <a:t>2교시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089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</a:rPr>
              <a:t>Cowork 모드와 커넥터 — 데스크톱과 모바일에서 5분 자동화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EAF1FA"/>
                </a:solidFill>
                <a:latin typeface="맑은 고딕"/>
                <a:ea typeface="맑은 고딕"/>
              </a:rPr>
              <a:t>60분 (2교시) · 데모 8개 · 실습 3개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10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2교시 · 60분 (2교시)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Cowork 모드와 커넥터 — 데스크톱과 모바일에서 5분 자동화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학습 목표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54203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7744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Cowork 모드(파일·셸·워크스페이스·아티팩트)와 커넥터(외부 서비스 연결)의 차이를 설명한다.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27355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31089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MCP가 무엇이며, 왜 커넥터의 ‘표준 단자’ 역할을 하는지 한 문장으로 설명한다.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400507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8404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Gmail · Google Calendar · Google Drive 3개를 본인 계정에 연결하고 첫 명령을 실행한다.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7365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5720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데스크톱과 모바일에서 동일 작업이 어떻게 다르게 쓰이는지 손에 익힌다.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11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2교시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진행 흐름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시간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단계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7744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7400" y="237744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1교시 회고 — 본인 AI 적용 후보 3개 페어 공유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88036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88036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88036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Cowork 모드 빠른 개관 — 파일·셸·워크스페이스·아티팩트·예약 작업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38328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8328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10분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38328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MCP·커넥터 개념 — ‘USB-C 단자’ 비유로 한 번에. Gmail·Calendar·Drive가 왜 그냥 도구가 아닌가, 권한·보안 원칙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88620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88620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12분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388620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데스크톱 데모: 3대장 자동화 사이클 — 받은편지함 트리아지·스팸 정리 → 메일 속 행사 일정 캘린더로 → 회의 직전 브리핑 → Drive 저장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8912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38912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8분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57400" y="438912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모바일 데모: 휴대폰 Claude 앱·Calendar 앱 — 출근길 받은편지함 5분, 외근 중 일정 잡기, 캘린더 모바일 알림 설정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" y="489204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89204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15분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489204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실습: 본인 데스크톱·모바일에서 커넥터 3개 연결 + 명령 직접 실행 (페어, 1명 데스크톱 / 1명 모바일)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5394959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394959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57400" y="5394959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마무리 — 3교시 안내 (오늘 본인이 만들 산출물 미리 보기)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12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2교시 · 핵심 개념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MCP — Claude가 우리 도구와 연결되는 ‘표준 단자’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82296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10332720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600" b="1">
                <a:solidFill>
                  <a:srgbClr val="1F4E79"/>
                </a:solidFill>
                <a:latin typeface="맑은 고딕"/>
                <a:ea typeface="맑은 고딕"/>
              </a:rPr>
              <a:t>MCP는 AI 모델과 외부 도구(메일·캘린더·드라이브 등)를 잇는 ‘표준 약속’입니다.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8036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비유 — USB-C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46120"/>
            <a:ext cx="108813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비유로 설명하면, MCP는 ‘노트북 USB-C 포트’ 같은 것입니다. 예전엔 도구마다 다른 케이블(독자 플러그인)이 필요했다면, 지금은 표준 단자 하나로 마우스·키보드·모니터·외장 디스크 모두 연결할 수 있는 셈입니다.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4348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왜 중요한가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49651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8006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도구별로 따로 만들 필요가 없다 — 한 번 만들면 모든 호환 AI가 쓸 수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54223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52578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권한이 분명하다 — 도구마다 ‘읽기/쓰기 범위’가 명시되어 있다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58795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57150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오픈 표준이다 — Anthropic뿐 아니라 다른 회사 AI도 같은 도구를 쓸 수 있는 길이 열렸다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63367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61722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Claude의 ‘커넥터’는 결국 MCP 서버에 연결되는 인터페이스다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13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2교시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데모 시퀀스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9202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받은편지함 5분 트리아지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8600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출근 후 70통 쌓인 메일을 빠르게 분류하고 싶다.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2608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92608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01752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스팸·뉴스레터 자동 분류·정리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38328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받은편지함이 광고·뉴스레터로 가득해서 진짜 메일이 묻힌다.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02336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402336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1148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메일 속 행사 일정 → 내 캘린더로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48056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컨퍼런스·웨비나·이벤트 안내 메일이 와도 캘린더에 옮겨 적는 게 귀찮아 결국 놓친다.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12064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512064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521208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3인 회의 가능 시간 찾기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57784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팀장·디자이너·개발자와 1시간 회의를 다음 주 안에 잡아야 한다.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621792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0080" y="621792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630936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회의 직전 5분 브리핑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667512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10시 회의 5분 전, 누구와 왜 만나는지 다시 본다.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731520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" y="731520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0120" y="74066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회의록을 Drive에 저장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777240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메모를 회의록 양식에 맞춰 정리하고 팀과 공유해야 한다.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841248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0080" y="841248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0120" y="8503919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Drive 통합 검색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" y="886968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사내 정책 문서가 어디 있는지 모르겠다.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080" y="9509759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40080" y="9509759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0120" y="9601199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모바일에서 즉석 일정 잡기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120" y="9966959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외근 중 거래처가 ‘다음 주 점심 어때요’라고 한다.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14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2교시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실습 &amp; 과제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오늘의 실습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49631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3172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본인 계정에 Gmail · Google Calendar · Google Drive 3개 연결 확인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1363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97180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데스크톱에서 받은편지함 트리아지 또는 회의 가능 시간 찾기 시도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77647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61188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휴대폰 Claude 앱에서 ‘오늘 일정 한 줄 요약’ 또는 ‘이 메일 답변 초안 써줘’ 시도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26280"/>
            <a:ext cx="10881360" cy="14630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70916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다음 회차 전까지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12064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쉬는 시간 5분: 3교시에 만들 ‘미니 강의 교안’의 주제 1개를 워크북에 적기. 예) ‘우리 팀 신입에게 가르치고 싶은 것’ 또는 ‘내가 자주 받는 질문에 대한 1페이지 가이드’.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15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94560"/>
            <a:ext cx="10972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600" b="0">
                <a:solidFill>
                  <a:srgbClr val="EAF1FA"/>
                </a:solidFill>
                <a:latin typeface="맑은 고딕"/>
                <a:ea typeface="맑은 고딕"/>
              </a:rPr>
              <a:t>3교시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089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</a:rPr>
              <a:t>심화 실습 — 나만의 미니 강의 교안 만들기 (Cowork + Drive + Gmail 풀 사이클)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0">
                <a:solidFill>
                  <a:srgbClr val="EAF1FA"/>
                </a:solidFill>
                <a:latin typeface="맑은 고딕"/>
                <a:ea typeface="맑은 고딕"/>
              </a:rPr>
              <a:t>60분 (3교시) · 데모 5개 · 실습 5개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16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3교시 · 60분 (3교시)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심화 실습 — 나만의 미니 강의 교안 만들기 (Cowork + Drive + Gmail 풀 사이클)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학습 목표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54203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7744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Cowork + Gmail + Drive를 하나의 흐름으로 묶어 산출물을 끝까지 만든다.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27355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31089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본인 주제로 1페이지 미니 강의 교안을 작성한다.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400507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8404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결과물을 Drive에 저장하고 Gmail로 동료 1명에게 공유한다 — 권한 점검·PII 확인 포함.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7365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5720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A1A1A"/>
                </a:solidFill>
                <a:latin typeface="맑은 고딕"/>
                <a:ea typeface="맑은 고딕"/>
              </a:rPr>
              <a:t>강의실을 나가기 전 30/60/90일 액션 플랜을 손에 쥔다.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17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3교시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진행 흐름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1280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시간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20240" y="1920240"/>
            <a:ext cx="9601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</a:rPr>
              <a:t>단계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7744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57400" y="237744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오늘의 산출물 미리 보기 — 1페이지 미니 강의 교안 샘플 공개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88036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88036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10분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288036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강사 시연: 풀 사이클 — 주제 → 목차 → 본문 → Cowork 워크스페이스 저장 → Drive 업로드 → Gmail 공유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38328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8328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35분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38328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실습 (페어): 본인 주제로 미니 교안 풀 사이클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3886200"/>
            <a:ext cx="10881360" cy="502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88620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388620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페어 시연 — 한 사람 1분씩, 본인 교안 한 줄 소개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89120"/>
            <a:ext cx="10881360" cy="50292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389120"/>
            <a:ext cx="12801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5분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57400" y="4389120"/>
            <a:ext cx="9418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30/60/90일 액션 플랜 작성 + 강의 종료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18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3교시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데모 시퀀스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92024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신입 1주 온보딩 가이드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8600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신입이 들어올 때마다 같은 설명을 반복한다.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92608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92608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301752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문서 톤 일관화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38328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다섯 명이 나눠 쓴 보고서 톤이 들쭉날쭉.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02336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402336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1148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외국 본사용 영문 회신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48056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본사에 한국 시장 상황을 한 단락으로 알려야 한다.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12064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0080" y="512064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120" y="521208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PII 자동 검출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57784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외부에 보내기 전 개인정보가 섞였는지 확인.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6217920"/>
            <a:ext cx="10881360" cy="96012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0080" y="6217920"/>
            <a:ext cx="228600" cy="9601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630936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Drive 외부 공유 점검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6675120"/>
            <a:ext cx="10424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상황: Drive 권한이 모두에게 열려 있는지 모르겠다.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19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3교시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실습 &amp; 과제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1F4E79"/>
                </a:solidFill>
                <a:latin typeface="맑은 고딕"/>
                <a:ea typeface="맑은 고딕"/>
              </a:rPr>
              <a:t>오늘의 실습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49631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33172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주제 선정 (5분) — 동료에게 가르치고 싶은 것 1개 (예: ‘부가세 신고 5단계’, ‘회의실 예약 규칙’, ‘신입을 위한 첫 1주 가이드’)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13639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97180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목차 + 핵심 메시지 5줄 작성 (10분) — Claude에게 주제 던지고 초안 받기 → 본인 손으로 다듬기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77647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61188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본문 다듬기 + 마무리 (10분) — 톤 일관화·PII 점검·예시 추가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41655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25196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Drive에 저장 + 공유 권한 설정 (5분) — 적절한 공유 범위 선택, 외부 차단 확인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5056632"/>
            <a:ext cx="109728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892040"/>
            <a:ext cx="1042416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>
                <a:solidFill>
                  <a:srgbClr val="1A1A1A"/>
                </a:solidFill>
                <a:latin typeface="맑은 고딕"/>
                <a:ea typeface="맑은 고딕"/>
              </a:rPr>
              <a:t>Gmail로 동료 1명에게 공유 메일 발송 (5분) — 메일 톤·요청사항·답변 마감 포함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806440"/>
            <a:ext cx="10881360" cy="14630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맑은 고딕"/>
                <a:ea typeface="맑은 고딕"/>
              </a:rPr>
              <a:t>다음 회차 전까지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4008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강의 종료 후 7일 안에 본인 미니 교안을 동료 1명과 30분 페어 리뷰. 30·60·90일 시점에 워크북을 다시 열어 점검.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20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원칙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안전·보안 5원칙 (모든 회차 공통)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7772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2011680"/>
            <a:ext cx="457200" cy="45720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20116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011680"/>
            <a:ext cx="10058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AI 결과물은 항상 사람이 검토한다 — 특히 외부 발송·숫자·인명·날짜.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743200"/>
            <a:ext cx="10881360" cy="7772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77240" y="2926080"/>
            <a:ext cx="457200" cy="45720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9260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926080"/>
            <a:ext cx="10058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회사 데이터는 회사 계정·승인된 도구에서만 사용한다.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57600"/>
            <a:ext cx="10881360" cy="7772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77240" y="3840480"/>
            <a:ext cx="457200" cy="45720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8404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840480"/>
            <a:ext cx="10058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고객 PII·계약·재무 데이터는 컨텍스트에 넣기 전 마스킹을 우선 고려한다.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572000"/>
            <a:ext cx="10881360" cy="7772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77240" y="4754880"/>
            <a:ext cx="457200" cy="45720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7548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754880"/>
            <a:ext cx="10058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외부 공유 권한은 작업 끝나면 회수한다.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486400"/>
            <a:ext cx="10881360" cy="77724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77240" y="5669280"/>
            <a:ext cx="457200" cy="457200"/>
          </a:xfrm>
          <a:prstGeom prst="round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56692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5669280"/>
            <a:ext cx="10058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>
                <a:solidFill>
                  <a:srgbClr val="1A1A1A"/>
                </a:solidFill>
                <a:latin typeface="맑은 고딕"/>
                <a:ea typeface="맑은 고딕"/>
              </a:rPr>
              <a:t>프롬프트와 결과물의 출처·근거를 함께 보관한다.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21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2E86C1"/>
                </a:solidFill>
                <a:latin typeface="맑은 고딕"/>
                <a:ea typeface="맑은 고딕"/>
              </a:rPr>
              <a:t>강의 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1F4E79"/>
                </a:solidFill>
                <a:latin typeface="맑은 고딕"/>
                <a:ea typeface="맑은 고딕"/>
              </a:rPr>
              <a:t>30 / 60 / 90일 액션 플랜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554480"/>
            <a:ext cx="9144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3657600" cy="429768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3657600" cy="6400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828800"/>
            <a:ext cx="3657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30일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59" y="283464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65176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받은편지함 트리아지·회신 초안·일정 잡기를 매일 사용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384048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6576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회의록 + 액션 등록을 풀 사이클로 1주에 3건 이상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59" y="484632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66344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본인 프롬프트 라이브러리 페이지 만들기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26280" y="1828800"/>
            <a:ext cx="3657600" cy="429768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26280" y="1828800"/>
            <a:ext cx="3657600" cy="6400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26280" y="1828800"/>
            <a:ext cx="3657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60일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709160" y="283464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92040" y="265176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주간 업무 보고를 AI 초안 → 사람 수정 방식으로 전환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09160" y="384048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92040" y="36576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매일 아침 브리핑·주간 보고 자동화 1건 운영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09160" y="484632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92040" y="466344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사내 정책·SOP 통합 검색을 동료에게 시연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412480" y="1828800"/>
            <a:ext cx="3657600" cy="4297680"/>
          </a:xfrm>
          <a:prstGeom prst="round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412480" y="1828800"/>
            <a:ext cx="3657600" cy="6400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12480" y="1828800"/>
            <a:ext cx="3657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</a:rPr>
              <a:t>90일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95359" y="283464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78240" y="265176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본인 직무용 ‘Claude 활용 미니 가이드’ 1페이지 작성·공유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595359" y="384048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78240" y="365760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팀의 시간 도둑 Top3 자동화 1건씩 도입 추진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595359" y="4846320"/>
            <a:ext cx="91440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778240" y="4663440"/>
            <a:ext cx="3200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1A1A1A"/>
                </a:solidFill>
                <a:latin typeface="맑은 고딕"/>
                <a:ea typeface="맑은 고딕"/>
              </a:rPr>
              <a:t>다음 분기 OKR에 ‘AI 도입 KPI’ 1개 반영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338560" y="6400800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445566"/>
                </a:solidFill>
                <a:latin typeface="맑은 고딕"/>
                <a:ea typeface="맑은 고딕"/>
              </a:rPr>
              <a:t>22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03120"/>
            <a:ext cx="10972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0" b="1">
                <a:solidFill>
                  <a:srgbClr val="FFFFFF"/>
                </a:solidFill>
                <a:latin typeface="맑은 고딕"/>
                <a:ea typeface="맑은 고딕"/>
              </a:rPr>
              <a:t>Q &amp;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47472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맑은 고딕"/>
                <a:ea typeface="맑은 고딕"/>
              </a:rPr>
              <a:t>오늘 가장 ‘아, 이거다’ 싶었던 한 가지를 한 문장으로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12064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0">
                <a:solidFill>
                  <a:srgbClr val="EAF1FA"/>
                </a:solidFill>
                <a:latin typeface="맑은 고딕"/>
                <a:ea typeface="맑은 고딕"/>
              </a:rPr>
              <a:t>다음 회차에서 본인 데이터로 실습합니다 — 잊지 말고 노트북 챙겨오기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