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37760"/>
            <a:ext cx="12191695" cy="73152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01168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spc="-50" kern="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AI로 우리 가게 문의 응대 자동화하기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9D2E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노코드 실전 · 클로드 + 구글 + 노션으로 만드는 응대 파이프라인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731520" y="52120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A88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러닝 예시: 수유리 우동집 가맹(프랜차이즈) 문의 응대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2시간 × 2회차 워크숍 교안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M6. 응대 어시스턴트로 답하게 하기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근거(매뉴얼·구조도) 기반으로 답하고 분류한다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394960" cy="384048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828800"/>
            <a:ext cx="5358384" cy="54864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993392"/>
            <a:ext cx="4992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고객 문의 (가맹)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2377440"/>
            <a:ext cx="4992624" cy="3127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"강북에서 1억 정도로, 6개월 안에 우동집 가맹 오픈하고 싶어요. 점포는 알아보는 중입니다."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17920" y="1828800"/>
            <a:ext cx="5394960" cy="384048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36208" y="1828800"/>
            <a:ext cx="5358384" cy="54864"/>
          </a:xfrm>
          <a:prstGeom prst="rect">
            <a:avLst/>
          </a:prstGeom>
          <a:solidFill>
            <a:srgbClr val="0EA889"/>
          </a:solidFill>
          <a:ln/>
        </p:spPr>
      </p:sp>
      <p:sp>
        <p:nvSpPr>
          <p:cNvPr id="11" name="Text 9"/>
          <p:cNvSpPr/>
          <p:nvPr/>
        </p:nvSpPr>
        <p:spPr>
          <a:xfrm>
            <a:off x="6419088" y="1993392"/>
            <a:ext cx="4992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어시스턴트 처리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19088" y="2377440"/>
            <a:ext cx="4992624" cy="3127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분류: 가맹 문의 / 🔥 핫리드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(예산 1억+ · 6개월 · 점포 탐색 중)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답변: 관심 감사합니다. 희망 지역·예산·시기 잘 받았습니다. 담당자가 검토 후 2~3 영업일 내 상담 연락드리겠습니다.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처리상태: 담당자확인필요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9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M7. 가드레일 &amp; 에스컬레이션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'신뢰'를 만드는 가장 중요한 부분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10642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모르면 지어내지 않는다 → "확인 후 안내드리겠습니다" + 담당자 이관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민감 사안은 자동으로 사람에게: 환불·보상, 알레르기·식품안전, 법적 언급, 가맹 계약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개인정보(주민번호·카드번호)는 요청·수집하지 않는다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가맹 계약은 가맹사업법상 정보공개서·14일 숙고기간 → 폼은 '접수'까지만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48640" y="4663440"/>
            <a:ext cx="11064240" cy="1188720"/>
          </a:xfrm>
          <a:prstGeom prst="roundRect">
            <a:avLst>
              <a:gd name="adj" fmla="val 6154"/>
            </a:avLst>
          </a:prstGeom>
          <a:solidFill>
            <a:srgbClr val="FEF2F2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4663440"/>
            <a:ext cx="10515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11D4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일부러 깨보기: 매뉴얼에 없는 질문("주차 되나요?"가 없을 때) → '확인 후 안내'가 떠야 정상. 지어내면 실패.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10 / 18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M8. 노션에 자동 기록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처리한 문의가 팀 기록으로 쌓인다</a:t>
            </a:r>
            <a:endParaRPr lang="en-US" sz="15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377440"/>
                <a:gridCol w="1828800"/>
                <a:gridCol w="1920240"/>
                <a:gridCol w="1463040"/>
                <a:gridCol w="1097280"/>
              </a:tblGrid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문의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답변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카테고리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처리상태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입력경로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처리일시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가맹 문의…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담당자 검토…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11D48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가맹/핫리드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담당자확인필요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폼/설문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자동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영업시간?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11~21시…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영업·위치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자동응답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지메일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자동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3657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리드 등급 자동 분류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4114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4114800"/>
            <a:ext cx="3483864" cy="54864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42976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🔥 핫리드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31520" y="475488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예산 1억+ · 3개월 내 · 점포 보유/탐색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251960" y="4114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270248" y="4114800"/>
            <a:ext cx="3483864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Text 10"/>
          <p:cNvSpPr/>
          <p:nvPr/>
        </p:nvSpPr>
        <p:spPr>
          <a:xfrm>
            <a:off x="4434840" y="42976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🟡 웜리드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4434840" y="475488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예산 5천~1억 · 6개월~1년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955280" y="4114800"/>
            <a:ext cx="352044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7973568" y="4114800"/>
            <a:ext cx="3483864" cy="54864"/>
          </a:xfrm>
          <a:prstGeom prst="rect">
            <a:avLst/>
          </a:prstGeom>
          <a:solidFill>
            <a:srgbClr val="8A93A2"/>
          </a:solidFill>
          <a:ln/>
        </p:spPr>
      </p:sp>
      <p:sp>
        <p:nvSpPr>
          <p:cNvPr id="17" name="Text 14"/>
          <p:cNvSpPr/>
          <p:nvPr/>
        </p:nvSpPr>
        <p:spPr>
          <a:xfrm>
            <a:off x="8138160" y="42976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⚪ 콜드리드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8138160" y="475488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예산 미달 또는 시기 미정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11 / 18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M9. 문의 받기 — 구글 폼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문의가 들어오는 3가지 경로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828800"/>
            <a:ext cx="3483864" cy="54864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993392"/>
            <a:ext cx="31181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직접 붙여넣기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2377440"/>
            <a:ext cx="311810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받은 문의를 복사해 어시스턴트에 입력. 설정 0, 즉시 가능.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25196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70248" y="1828800"/>
            <a:ext cx="3483864" cy="54864"/>
          </a:xfrm>
          <a:prstGeom prst="rect">
            <a:avLst/>
          </a:prstGeom>
          <a:solidFill>
            <a:srgbClr val="0EA889"/>
          </a:solidFill>
          <a:ln/>
        </p:spPr>
      </p:sp>
      <p:sp>
        <p:nvSpPr>
          <p:cNvPr id="11" name="Text 9"/>
          <p:cNvSpPr/>
          <p:nvPr/>
        </p:nvSpPr>
        <p:spPr>
          <a:xfrm>
            <a:off x="4453128" y="1993392"/>
            <a:ext cx="31181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지메일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453128" y="2377440"/>
            <a:ext cx="311810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이메일로 온 문의를 커넥터로 가져와 처리.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795528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973568" y="1828800"/>
            <a:ext cx="3483864" cy="54864"/>
          </a:xfrm>
          <a:prstGeom prst="rect">
            <a:avLst/>
          </a:prstGeom>
          <a:solidFill>
            <a:srgbClr val="7C5CFC"/>
          </a:solidFill>
          <a:ln/>
        </p:spPr>
      </p:sp>
      <p:sp>
        <p:nvSpPr>
          <p:cNvPr id="15" name="Text 13"/>
          <p:cNvSpPr/>
          <p:nvPr/>
        </p:nvSpPr>
        <p:spPr>
          <a:xfrm>
            <a:off x="8156448" y="1993392"/>
            <a:ext cx="31181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 폼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156448" y="2377440"/>
            <a:ext cx="3118104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폼으로 접수 → 응답 시트 → 클로드가 읽어 처리.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가맹 문의 폼의 핵심: 자격 정보를 함께 받는다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4434840"/>
            <a:ext cx="110642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예산 · 희망 지역 · 오픈 시기 · 점포 보유 여부 → 리드 등급 자동 분류의 근거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개인정보 수집·이용 동의는 필수 (연락처가 핵심 자료라 동의 근거 필요)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12 / 18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M10. 폼 → 시트 → 클로드 → 노션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사람 손 없이 한 줄기로 잇기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194560"/>
            <a:ext cx="2377440" cy="1188720"/>
          </a:xfrm>
          <a:prstGeom prst="roundRect">
            <a:avLst>
              <a:gd name="adj" fmla="val 7692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 폼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고객이 작성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154680" y="2194560"/>
            <a:ext cx="365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520440" y="2194560"/>
            <a:ext cx="2377440" cy="1188720"/>
          </a:xfrm>
          <a:prstGeom prst="roundRect">
            <a:avLst>
              <a:gd name="adj" fmla="val 7692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응답 시트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20440" y="2743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드라이브에 자동 누적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897880" y="2194560"/>
            <a:ext cx="365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6263640" y="2194560"/>
            <a:ext cx="2377440" cy="1188720"/>
          </a:xfrm>
          <a:prstGeom prst="roundRect">
            <a:avLst>
              <a:gd name="adj" fmla="val 7692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6364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클로드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63640" y="2743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읽어서 분류·답변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641080" y="2194560"/>
            <a:ext cx="365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9006840" y="2194560"/>
            <a:ext cx="2377440" cy="1188720"/>
          </a:xfrm>
          <a:prstGeom prst="roundRect">
            <a:avLst>
              <a:gd name="adj" fmla="val 7692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0684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노션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006840" y="2743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자동 기록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3840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자동화 3단계</a:t>
            </a:r>
            <a:endParaRPr lang="en-US" sz="14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4251960"/>
          <a:ext cx="1106424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5029200"/>
                <a:gridCol w="45720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단계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방식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특징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수동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응답 시트에서 복붙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설정 0, 워크숍 기본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반자동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클로드가 시트 직접 읽어 일괄 처리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'매일 아침 처리'로 정기 실행 가능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자동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Apps Script로 제출 즉시 메일/노션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실시간, 운영 단계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Text 19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13 / 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M11. 링크 공유 vs 홈페이지 임베드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모이는 데이터는 같다 — 차이는 '어디서 작성하느냐'</a:t>
            </a:r>
            <a:endParaRPr lang="en-US" sz="15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4343400"/>
                <a:gridCol w="434340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구분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링크 공유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임베드(iframe)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작성 위치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구글 페이지로 이동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내 홈페이지 안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필요 조건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없음 (어디든 뿌리기)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홈페이지가 있어야 함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브랜드 경험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구글 화면 느낌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내 사이트 흐름 그대로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이탈률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외부로 튕겨 다소 높음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낮음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모이는 응답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EA889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동일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EA889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동일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576072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i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카톡·SNS로 뿌릴 거면 링크 / 홈페이지 있으면 임베드. 폼은 '접수창'이고, 어시스턴트는 그 뒤를 처리하는 별개의 뒷단.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14 / 18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데이터 · 보안 — 반출 제약 다루기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연습 데이터와 운영 데이터를 분리한다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10642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워크숍·실습은 공개·비민감 데이터(이미 공개된 FAQ·정책)로 한다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진짜 민감 데이터는 회사의 승인 범위 안에서만 — 임의로 올리지 않는다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 워크스페이스 내부(드라이브·폼)는 이미 쓰던 환경이라 비교적 안전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외부 SaaS(타사 폼·챗봇)를 새로 들이면 벤더 심사가 필요 → 신중히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48640" y="4937760"/>
            <a:ext cx="11064240" cy="1005840"/>
          </a:xfrm>
          <a:prstGeom prst="roundRect">
            <a:avLst>
              <a:gd name="adj" fmla="val 7273"/>
            </a:avLst>
          </a:prstGeom>
          <a:solidFill>
            <a:srgbClr val="F3F4F6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4937760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원칙: '교실에서 연습하는 데이터'와 '운영에 들어가는 데이터'를 섞지 않는다.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15 / 18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도입 로드맵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워크숍 이후, 실제로 회사에 깔리기까지</a:t>
            </a:r>
            <a:endParaRPr lang="en-US" sz="15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6400800"/>
                <a:gridCol w="3566160"/>
              </a:tblGrid>
              <a:tr h="5669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단계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무엇을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결과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1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사내용 어시스턴트로 익히기 (지식 구조도+매뉴얼)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팀이 원리를 체득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2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가드레일·에스컬레이션 + 노션 기록 붙이기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신뢰할 수 있는 1차 응대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3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구글 폼 접수 → 자동 처리 연결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문의 접수 자동화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4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고객용으로 확장 (필요 시 채널톡 등 운영 제품)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외부 고객 응대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사내용에서 성공 경험을 만든 팀만 고객용을 안전하게 굴린다.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16 / 18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828800"/>
            <a:ext cx="1005840" cy="73152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10312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지식을 구조화하면, AI는 따라온다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3383280"/>
            <a:ext cx="106984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0EA88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다음 단계</a:t>
            </a:r>
            <a:endParaRPr lang="en-US" sz="15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C9D2E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우리 가게 진짜 FAQ로 매뉴얼·구조도 채우기</a:t>
            </a:r>
            <a:endParaRPr lang="en-US" sz="15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C9D2E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구글 폼 만들고 응답 시트 연결 → 어시스턴트에 연결</a:t>
            </a:r>
            <a:endParaRPr lang="en-US" sz="15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C9D2E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'매일 아침 새 문의 자동 처리' 정기 작업 등록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56692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감사합니다.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오늘 끝나면 손에 남는 것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듣고 끝나는 강의가 아니라, 작동하는 걸 만들어 나갑니다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10642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우리 지식을 정리한 "정보 구조도" 1장 — 가장 중요한 자산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매뉴얼을 근거로 스스로 답하는 응대 어시스턴트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 폼으로 받은 문의 → 자동 답변 → 노션 기록 (사람 손 최소화)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홈페이지에 붙일 수 있는 문의 접수 폼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48640" y="5120640"/>
            <a:ext cx="11064240" cy="914400"/>
          </a:xfrm>
          <a:prstGeom prst="roundRect">
            <a:avLst>
              <a:gd name="adj" fmla="val 8000"/>
            </a:avLst>
          </a:prstGeom>
          <a:solidFill>
            <a:srgbClr val="EEF3F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51206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핵심 한 줄: 챗봇 품질의 80%는 도구가 아니라 '데이터 구조'에서 나온다.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 / 18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강의 목록 (11개 모듈)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1회차 사내용으로 익히기 · 2회차 고객용으로 확장·자동화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A88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1회차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2194560"/>
            <a:ext cx="5394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M1. 왜 챗봇인가 / 사내용 vs 고객용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M2. 핵심 통찰 — 데이터 구조가 80%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M3. 응대 매뉴얼 만들기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M4. 정보 구조도(경량 지식 구조도)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M5. 드라이브에 올리고 클로드가 읽기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M6. 응대 어시스턴트로 답하게 하기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309360" y="17830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5CF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2회차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309360" y="2194560"/>
            <a:ext cx="5394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M7. 가드레일 &amp; 에스컬레이션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M8. 노션에 자동 기록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M9. 문의 받기 — 구글 폼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M10. 폼→시트→클로드→노션 자동화</a:t>
            </a:r>
            <a:endParaRPr lang="en-US" sz="15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M11. 링크 vs 임베드 + 도입 로드맵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 / 18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M1. 사내용 vs 고객용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고객이 사는 건 '챗봇'이 아니라 '결과'다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39496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828800"/>
            <a:ext cx="5358384" cy="54864"/>
          </a:xfrm>
          <a:prstGeom prst="rect">
            <a:avLst/>
          </a:prstGeom>
          <a:solidFill>
            <a:srgbClr val="0EA889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993392"/>
            <a:ext cx="4992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사내용 — 연습장 (저위험)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2377440"/>
            <a:ext cx="4992624" cy="2304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직원이 쓰는 1차 응대·지식 검색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답이 좀 틀려도 직원이 거른다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데이터가 회사 안에 머문다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실패해도 밖으로 안 샌다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 여기서 먼저 성공 경험을 만든다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17920" y="1828800"/>
            <a:ext cx="539496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12">
                <a:alpha val="7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36208" y="1828800"/>
            <a:ext cx="5358384" cy="54864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11" name="Text 9"/>
          <p:cNvSpPr/>
          <p:nvPr/>
        </p:nvSpPr>
        <p:spPr>
          <a:xfrm>
            <a:off x="6419088" y="1993392"/>
            <a:ext cx="4992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고객용 — 본게임 (고위험)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19088" y="2377440"/>
            <a:ext cx="4992624" cy="2304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외부 고객에게 그대로 노출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틀리면 브랜드 사고·클레임·법적 문제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가드레일·에스컬레이션 필수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• 데이터·개인정보 더 민감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 사내용에서 익힌 팀만 안전하게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8640" y="512064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결론: 사내용부터 손에 익히고 → 고객용으로 확장한다.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 / 18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097280"/>
            <a:ext cx="1828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“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1097280" y="2377440"/>
            <a:ext cx="10058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챗봇 품질의 80%는</a:t>
            </a:r>
            <a:endParaRPr lang="en-US" sz="3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도구가 아니라 데이터 구조에서 나온다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097280" y="457200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D2E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같은 AI라도 우리 지식이 구조화돼 있으면 답이 정확해진다. 그래서 우리는 '정보 구조도'부터 만든다.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 / 18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M1~M11. 전체 그림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오늘 만드는 파이프라인의 흐름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286000"/>
            <a:ext cx="1920240" cy="1280160"/>
          </a:xfrm>
          <a:prstGeom prst="roundRect">
            <a:avLst>
              <a:gd name="adj" fmla="val 7143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3317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①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응대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매뉴얼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97480" y="2286000"/>
            <a:ext cx="411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108960" y="2286000"/>
            <a:ext cx="1920240" cy="1280160"/>
          </a:xfrm>
          <a:prstGeom prst="roundRect">
            <a:avLst>
              <a:gd name="adj" fmla="val 7143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108960" y="23317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②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108960" y="274320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정보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구조도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2286000"/>
            <a:ext cx="411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5440680" y="2286000"/>
            <a:ext cx="1920240" cy="1280160"/>
          </a:xfrm>
          <a:prstGeom prst="roundRect">
            <a:avLst>
              <a:gd name="adj" fmla="val 7143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40680" y="23317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③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40680" y="274320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드라이브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60920" y="2286000"/>
            <a:ext cx="411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7772400" y="2286000"/>
            <a:ext cx="1920240" cy="1280160"/>
          </a:xfrm>
          <a:prstGeom prst="roundRect">
            <a:avLst>
              <a:gd name="adj" fmla="val 7143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0" y="23317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④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772400" y="274320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응대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어시스턴트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692640" y="2286000"/>
            <a:ext cx="411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10104120" y="2286000"/>
            <a:ext cx="1920240" cy="1280160"/>
          </a:xfrm>
          <a:prstGeom prst="roundRect">
            <a:avLst>
              <a:gd name="adj" fmla="val 7143"/>
            </a:avLst>
          </a:prstGeom>
          <a:solidFill>
            <a:srgbClr val="EEF3FF"/>
          </a:solidFill>
          <a:ln w="9525">
            <a:solidFill>
              <a:srgbClr val="2F6D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104120" y="23317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⑤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104120" y="274320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노션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기록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" y="4023360"/>
            <a:ext cx="10607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입력 경로(문의가 들어오는 곳): 직접 붙여넣기 · 지메일 · 구글 폼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777240" y="4754880"/>
            <a:ext cx="10607040" cy="109728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/>
        </p:spPr>
      </p:sp>
      <p:sp>
        <p:nvSpPr>
          <p:cNvPr id="26" name="Text 24"/>
          <p:cNvSpPr/>
          <p:nvPr/>
        </p:nvSpPr>
        <p:spPr>
          <a:xfrm>
            <a:off x="1005840" y="47548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앞 4개 단계는 '지식 준비', ⑤는 '결과 쌓기'. 가장 공들일 곳은 ②정보 구조도.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5 / 18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M3. 응대 매뉴얼 만들기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챗봇이 따를 '규칙과 정답'을 글로 정리한다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106424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톤 가이드 — 어떤 말투로 답할지 (우동집: 동네 단골 대하듯 정중·친근)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정책 — 예약/취소, 영업시간, 포장·배달, 환불 등 사실 정보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FAQ — 자주 오는 질문과 표준 답변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에스컬레이션 기준 — 사람이 판단해야 할 건 명시 (알레르기·환불·계약)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97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우동집 5개 영역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4709160"/>
            <a:ext cx="2057400" cy="731520"/>
          </a:xfrm>
          <a:prstGeom prst="roundRect">
            <a:avLst>
              <a:gd name="adj" fmla="val 12500"/>
            </a:avLst>
          </a:prstGeom>
          <a:solidFill>
            <a:srgbClr val="EEF3F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709160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예약·단체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761488" y="4709160"/>
            <a:ext cx="2057400" cy="731520"/>
          </a:xfrm>
          <a:prstGeom prst="roundRect">
            <a:avLst>
              <a:gd name="adj" fmla="val 12500"/>
            </a:avLst>
          </a:prstGeom>
          <a:solidFill>
            <a:srgbClr val="EEF3FF"/>
          </a:solidFill>
          <a:ln/>
        </p:spPr>
      </p:sp>
      <p:sp>
        <p:nvSpPr>
          <p:cNvPr id="10" name="Text 8"/>
          <p:cNvSpPr/>
          <p:nvPr/>
        </p:nvSpPr>
        <p:spPr>
          <a:xfrm>
            <a:off x="2761488" y="4709160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메뉴·알레르기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974336" y="4709160"/>
            <a:ext cx="2057400" cy="731520"/>
          </a:xfrm>
          <a:prstGeom prst="roundRect">
            <a:avLst>
              <a:gd name="adj" fmla="val 12500"/>
            </a:avLst>
          </a:prstGeom>
          <a:solidFill>
            <a:srgbClr val="EEF3FF"/>
          </a:solidFill>
          <a:ln/>
        </p:spPr>
      </p:sp>
      <p:sp>
        <p:nvSpPr>
          <p:cNvPr id="12" name="Text 10"/>
          <p:cNvSpPr/>
          <p:nvPr/>
        </p:nvSpPr>
        <p:spPr>
          <a:xfrm>
            <a:off x="4974336" y="4709160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영업·위치·주차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187184" y="4709160"/>
            <a:ext cx="2057400" cy="731520"/>
          </a:xfrm>
          <a:prstGeom prst="roundRect">
            <a:avLst>
              <a:gd name="adj" fmla="val 12500"/>
            </a:avLst>
          </a:prstGeom>
          <a:solidFill>
            <a:srgbClr val="EEF3FF"/>
          </a:solidFill>
          <a:ln/>
        </p:spPr>
      </p:sp>
      <p:sp>
        <p:nvSpPr>
          <p:cNvPr id="14" name="Text 12"/>
          <p:cNvSpPr/>
          <p:nvPr/>
        </p:nvSpPr>
        <p:spPr>
          <a:xfrm>
            <a:off x="7187184" y="4709160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포장·배달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9400032" y="4709160"/>
            <a:ext cx="2057400" cy="731520"/>
          </a:xfrm>
          <a:prstGeom prst="roundRect">
            <a:avLst>
              <a:gd name="adj" fmla="val 12500"/>
            </a:avLst>
          </a:prstGeom>
          <a:solidFill>
            <a:srgbClr val="EEF3FF"/>
          </a:solidFill>
          <a:ln/>
        </p:spPr>
      </p:sp>
      <p:sp>
        <p:nvSpPr>
          <p:cNvPr id="16" name="Text 14"/>
          <p:cNvSpPr/>
          <p:nvPr/>
        </p:nvSpPr>
        <p:spPr>
          <a:xfrm>
            <a:off x="9400032" y="4709160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F6DF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분실물·기타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 / 18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M4. 정보 구조도 (경량 지식 구조도)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주제(엔티티) → 캐노니컬 Q&amp;A → 연결·분기</a:t>
            </a:r>
            <a:endParaRPr lang="en-US" sz="15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2194560"/>
                <a:gridCol w="4114800"/>
                <a:gridCol w="3840480"/>
              </a:tblGrid>
              <a:tr h="5669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ID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주제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한 줄 정의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트리거 키워드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R1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예약·단체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예약 가능 여부·단체·취소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예약, 자리, 단체, 몇 명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R2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메뉴·알레르기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메뉴·가격·식단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메뉴, 가격, 알레르기, 비건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R3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영업·위치·주차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영업시간·길찾기·주차·대기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몇 시, 휴무, 주차, 어디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R4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포장·배달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포장 가능·배달앱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포장, 배달, 배민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R5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분실물·기타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분실물·제휴·불만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47505F"/>
                          </a:solidFill>
                          <a:latin typeface="Pretendard" pitchFamily="34" charset="0"/>
                          <a:ea typeface="Pretendard" pitchFamily="34" charset="-122"/>
                          <a:cs typeface="Pretendard" pitchFamily="34" charset="-120"/>
                        </a:rPr>
                        <a:t>두고 갔, 제휴, 환불</a:t>
                      </a:r>
                      <a:endParaRPr lang="en-US" sz="1200" dirty="0">
                        <a:latin typeface="Pretendard" charset="0"/>
                        <a:ea typeface="Pretendard" charset="0"/>
                        <a:cs typeface="Pretendard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실습 핵심: 백지가 아니라 '템플릿의 내용 칸만' 우리 가게 것으로 바꾼다.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7 / 18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005840" cy="64008"/>
          </a:xfrm>
          <a:prstGeom prst="rect">
            <a:avLst/>
          </a:prstGeom>
          <a:solidFill>
            <a:srgbClr val="2F6D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-30" kern="0" dirty="0">
                <a:solidFill>
                  <a:srgbClr val="1F243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M5. 드라이브에 올리고, 클로드가 읽기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어떻게 AI가 우리 문서를 보는가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106424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매뉴얼·구조도·폼 응답은 모두 드라이브의 '파일'이 되고, 각 파일엔 고유 ID가 있다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클로드가 그 파일을 검색(제목)하거나 ID로 지정해 'read_file_content'로 읽는다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구글 시트는 표(마크다운)로 변환되어 들어온다 — 행 단위로 파싱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스크래핑이 아니라 OAuth 기반 정식 접근 → 이미 승인된 워크스페이스 안에 머문다</a:t>
            </a:r>
            <a:endParaRPr lang="en-US" sz="1700" dirty="0"/>
          </a:p>
          <a:p>
            <a:pPr marL="342900" indent="-342900">
              <a:lnSpc>
                <a:spcPct val="135000"/>
              </a:lnSpc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47505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읽을 때마다 현재 상태를 가져온다 — 새 응답이 추가되면 다음에 같이 읽힌다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A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8 / 18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Pretendard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Pretendard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2026-05-23T06:25:24Z</dcterms:created>
  <dcterms:modified xsi:type="dcterms:W3CDTF">2026-05-23T06:25:24Z</dcterms:modified>
</cp:coreProperties>
</file>